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1"/>
  </p:notesMasterIdLst>
  <p:sldIdLst>
    <p:sldId id="256" r:id="rId2"/>
    <p:sldId id="267" r:id="rId3"/>
    <p:sldId id="268" r:id="rId4"/>
    <p:sldId id="276" r:id="rId5"/>
    <p:sldId id="273" r:id="rId6"/>
    <p:sldId id="269" r:id="rId7"/>
    <p:sldId id="258" r:id="rId8"/>
    <p:sldId id="259" r:id="rId9"/>
    <p:sldId id="274" r:id="rId10"/>
    <p:sldId id="260" r:id="rId11"/>
    <p:sldId id="261" r:id="rId12"/>
    <p:sldId id="262" r:id="rId13"/>
    <p:sldId id="263" r:id="rId14"/>
    <p:sldId id="264" r:id="rId15"/>
    <p:sldId id="265" r:id="rId16"/>
    <p:sldId id="277" r:id="rId17"/>
    <p:sldId id="266" r:id="rId18"/>
    <p:sldId id="271" r:id="rId19"/>
    <p:sldId id="272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5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6" autoAdjust="0"/>
    <p:restoredTop sz="89932" autoAdjust="0"/>
  </p:normalViewPr>
  <p:slideViewPr>
    <p:cSldViewPr>
      <p:cViewPr varScale="1">
        <p:scale>
          <a:sx n="66" d="100"/>
          <a:sy n="66" d="100"/>
        </p:scale>
        <p:origin x="438" y="48"/>
      </p:cViewPr>
      <p:guideLst>
        <p:guide orient="horz" pos="2160"/>
        <p:guide pos="158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6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50D25-69DA-4251-A3B1-10895C6A89D6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AFC9F-E170-410D-8256-49CC570C9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4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AFC9F-E170-410D-8256-49CC570C96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07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61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61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19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71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313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635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could</a:t>
            </a:r>
            <a:r>
              <a:rPr lang="en-US" baseline="0" dirty="0"/>
              <a:t> represent Pizzas either by lists or structures.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32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52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9/5/2016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2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28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66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20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70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48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027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6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56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03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9/5/2016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966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9/5/2016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59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89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Lists vs. Structures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6.1</a:t>
            </a:r>
          </a:p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2012-2016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5842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data definition is </a:t>
            </a:r>
            <a:r>
              <a:rPr lang="en-US" i="1" dirty="0">
                <a:solidFill>
                  <a:srgbClr val="FF0000"/>
                </a:solidFill>
              </a:rPr>
              <a:t>self-referential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struct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topped-pizza (topping base))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A Topping is a String.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A 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Pizza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is either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-- (make-plain-pizza)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-- (make-topped-pizza Topping 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Pizza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10</a:t>
            </a:fld>
            <a:endParaRPr lang="en-US"/>
          </a:p>
        </p:txBody>
      </p:sp>
      <p:sp>
        <p:nvSpPr>
          <p:cNvPr id="6" name="Bent Arrow 5"/>
          <p:cNvSpPr/>
          <p:nvPr/>
        </p:nvSpPr>
        <p:spPr>
          <a:xfrm flipH="1">
            <a:off x="1905000" y="2331720"/>
            <a:ext cx="4343400" cy="1097280"/>
          </a:xfrm>
          <a:prstGeom prst="bentArrow">
            <a:avLst>
              <a:gd name="adj1" fmla="val 36272"/>
              <a:gd name="adj2" fmla="val 34882"/>
              <a:gd name="adj3" fmla="val 25000"/>
              <a:gd name="adj4" fmla="val 43750"/>
            </a:avLst>
          </a:prstGeom>
          <a:solidFill>
            <a:schemeClr val="tx2">
              <a:lumMod val="20000"/>
              <a:lumOff val="80000"/>
              <a:alpha val="56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362200" y="4114800"/>
            <a:ext cx="6096000" cy="2362200"/>
            <a:chOff x="2362200" y="4114800"/>
            <a:chExt cx="6096000" cy="2362200"/>
          </a:xfrm>
        </p:grpSpPr>
        <p:sp>
          <p:nvSpPr>
            <p:cNvPr id="7" name="Rectangle 6"/>
            <p:cNvSpPr/>
            <p:nvPr/>
          </p:nvSpPr>
          <p:spPr>
            <a:xfrm>
              <a:off x="2362200" y="4114800"/>
              <a:ext cx="6096000" cy="23622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2400" b="1" dirty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compare:</a:t>
              </a:r>
            </a:p>
            <a:p>
              <a:endParaRPr lang="en-US" sz="2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endParaRPr>
            </a:p>
            <a:p>
              <a:r>
                <a:rPr lang="en-US" sz="2400" b="1" dirty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A </a:t>
              </a:r>
              <a:r>
                <a:rPr lang="en-US" sz="2400" b="1" dirty="0" err="1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ListOfToppings</a:t>
              </a:r>
              <a:r>
                <a:rPr lang="en-US" sz="2400" b="1" dirty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 is either</a:t>
              </a:r>
            </a:p>
            <a:p>
              <a:r>
                <a:rPr lang="en-US" sz="2400" b="1" dirty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-- empty</a:t>
              </a:r>
            </a:p>
            <a:p>
              <a:r>
                <a:rPr lang="en-US" sz="2400" b="1" dirty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-- (cons Topping </a:t>
              </a:r>
              <a:r>
                <a:rPr lang="en-US" sz="2400" b="1" dirty="0" err="1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ListOfToppings</a:t>
              </a:r>
              <a:r>
                <a:rPr lang="en-US" sz="2400" b="1" dirty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)</a:t>
              </a:r>
            </a:p>
          </p:txBody>
        </p:sp>
        <p:sp>
          <p:nvSpPr>
            <p:cNvPr id="8" name="Bent Arrow 7"/>
            <p:cNvSpPr/>
            <p:nvPr/>
          </p:nvSpPr>
          <p:spPr>
            <a:xfrm flipH="1">
              <a:off x="5257800" y="4876800"/>
              <a:ext cx="1295400" cy="716280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50"/>
              </a:avLst>
            </a:prstGeom>
            <a:solidFill>
              <a:schemeClr val="tx2">
                <a:lumMod val="20000"/>
                <a:lumOff val="80000"/>
                <a:alpha val="59000"/>
              </a:schemeClr>
            </a:solidFill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6858000" y="2263048"/>
            <a:ext cx="1828800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This data definition is self-referential, just like </a:t>
            </a:r>
            <a:r>
              <a:rPr lang="en-US" sz="1600" b="1" dirty="0" err="1">
                <a:solidFill>
                  <a:schemeClr val="tx1"/>
                </a:solidFill>
              </a:rPr>
              <a:t>ListofToppings</a:t>
            </a:r>
            <a:r>
              <a:rPr lang="en-US" sz="1600" dirty="0">
                <a:solidFill>
                  <a:schemeClr val="tx1"/>
                </a:solidFill>
              </a:rPr>
              <a:t> was.</a:t>
            </a:r>
          </a:p>
        </p:txBody>
      </p:sp>
    </p:spTree>
    <p:extLst>
      <p:ext uri="{BB962C8B-B14F-4D97-AF65-F5344CB8AC3E}">
        <p14:creationId xmlns:p14="http://schemas.microsoft.com/office/powerpoint/2010/main" val="341832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                   (make-plain-pizza)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(make-topped-pizza "cheese" (make-plain-pizza))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(make-topped-pizza "anchovies"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(make-topped-pizza "cheese" (make-plain-pizza))))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(make-topped-pizza "onions"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(make-topped-pizza "anchovies"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(make-topped-pizza "cheese" (make-plain-pizza))))))</a:t>
            </a:r>
          </a:p>
          <a:p>
            <a:pPr>
              <a:buNone/>
            </a:pPr>
            <a:r>
              <a:rPr lang="en-US" sz="2000" dirty="0"/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324600" y="457200"/>
            <a:ext cx="25908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Here are some examples of pizzas according to our new data definition.</a:t>
            </a:r>
          </a:p>
        </p:txBody>
      </p:sp>
      <p:sp>
        <p:nvSpPr>
          <p:cNvPr id="5" name="Rectangle 4"/>
          <p:cNvSpPr/>
          <p:nvPr/>
        </p:nvSpPr>
        <p:spPr>
          <a:xfrm>
            <a:off x="5562600" y="5638800"/>
            <a:ext cx="33528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Can you see why each of these is a Pizza, according to our new definition?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5562600"/>
            <a:ext cx="4038600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buNone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A Pizza is either</a:t>
            </a:r>
          </a:p>
          <a:p>
            <a:pPr>
              <a:buNone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-- (make-plain-pizza)</a:t>
            </a:r>
          </a:p>
          <a:p>
            <a:pPr>
              <a:buNone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-- (make-topped-pizza Topping Pizza)</a:t>
            </a:r>
          </a:p>
        </p:txBody>
      </p:sp>
    </p:spTree>
    <p:extLst>
      <p:ext uri="{BB962C8B-B14F-4D97-AF65-F5344CB8AC3E}">
        <p14:creationId xmlns:p14="http://schemas.microsoft.com/office/powerpoint/2010/main" val="420116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for pizza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pizza-fn : Pizza -&gt; ??</a:t>
            </a: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(define (pizza-fn p)</a:t>
            </a: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6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  [(plain-pizza? p) ...]</a:t>
            </a: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  [else (... (topped-pizza-topping p)</a:t>
            </a: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             (pizza-fn </a:t>
            </a: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               (topped-pizza-base p)))]))</a:t>
            </a: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91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template is </a:t>
            </a:r>
            <a:r>
              <a:rPr lang="en-US" i="1" dirty="0">
                <a:solidFill>
                  <a:srgbClr val="FF0000"/>
                </a:solidFill>
              </a:rPr>
              <a:t>self-referential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pizza-fn : Pizza -&gt; 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pizza-fn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pizza)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[(plain-pizza? pizza) ...]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(... (topped-pizza-topping pizza)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pizza-fn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   (topped-pizza-base pizza)))]))</a:t>
            </a: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13</a:t>
            </a:fld>
            <a:endParaRPr lang="en-US"/>
          </a:p>
        </p:txBody>
      </p:sp>
      <p:sp>
        <p:nvSpPr>
          <p:cNvPr id="5" name="Bent Arrow 4"/>
          <p:cNvSpPr/>
          <p:nvPr/>
        </p:nvSpPr>
        <p:spPr>
          <a:xfrm flipH="1">
            <a:off x="3429000" y="1981200"/>
            <a:ext cx="838200" cy="2286000"/>
          </a:xfrm>
          <a:prstGeom prst="bentArrow">
            <a:avLst>
              <a:gd name="adj1" fmla="val 36272"/>
              <a:gd name="adj2" fmla="val 34882"/>
              <a:gd name="adj3" fmla="val 25000"/>
              <a:gd name="adj4" fmla="val 43750"/>
            </a:avLst>
          </a:prstGeom>
          <a:solidFill>
            <a:schemeClr val="accent1">
              <a:alpha val="2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00600" y="5257800"/>
            <a:ext cx="3810000" cy="12192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We also call this a </a:t>
            </a:r>
            <a:r>
              <a:rPr lang="en-US" sz="2800" i="1" dirty="0">
                <a:solidFill>
                  <a:srgbClr val="FF0000"/>
                </a:solidFill>
              </a:rPr>
              <a:t>recursive</a:t>
            </a:r>
            <a:r>
              <a:rPr lang="en-US" sz="2800" dirty="0">
                <a:solidFill>
                  <a:schemeClr val="tx1"/>
                </a:solidFill>
              </a:rPr>
              <a:t> template</a:t>
            </a:r>
          </a:p>
        </p:txBody>
      </p:sp>
    </p:spTree>
    <p:extLst>
      <p:ext uri="{BB962C8B-B14F-4D97-AF65-F5344CB8AC3E}">
        <p14:creationId xmlns:p14="http://schemas.microsoft.com/office/powerpoint/2010/main" val="287790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</a:t>
            </a:r>
            <a:r>
              <a:rPr lang="en-US" dirty="0" err="1"/>
              <a:t>vs</a:t>
            </a:r>
            <a:r>
              <a:rPr lang="en-US" dirty="0"/>
              <a:t> Structures: Data Definitions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A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ListOfToppings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LoT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) is</a:t>
            </a: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either</a:t>
            </a: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-- empty</a:t>
            </a: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-- (cons Topping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LoT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endParaRPr lang="en-US" sz="26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sz="26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Interp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:</a:t>
            </a: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-- empty represents a pizza with no toppings</a:t>
            </a: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-- (cons t p)</a:t>
            </a: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represents the pizza p with topping t added on top.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3434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A Pizza is either</a:t>
            </a:r>
          </a:p>
          <a:p>
            <a:pPr>
              <a:buNone/>
            </a:pPr>
            <a:endParaRPr lang="en-US" sz="26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-- (make-plain-pizza)</a:t>
            </a: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-- (make-topped-pizza</a:t>
            </a: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     Topping Pizza)</a:t>
            </a:r>
          </a:p>
          <a:p>
            <a:pPr>
              <a:buNone/>
            </a:pPr>
            <a:endParaRPr lang="en-US" sz="26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Interp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:</a:t>
            </a: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(make-plain-pizza) represents a pizza with no toppings</a:t>
            </a: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(make-topped-pizza t p) represents the pizza p with topping t added on top.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14</a:t>
            </a:fld>
            <a:endParaRPr lang="en-US"/>
          </a:p>
        </p:txBody>
      </p:sp>
      <p:sp>
        <p:nvSpPr>
          <p:cNvPr id="8" name="Up Arrow 7"/>
          <p:cNvSpPr/>
          <p:nvPr/>
        </p:nvSpPr>
        <p:spPr>
          <a:xfrm rot="701466">
            <a:off x="3047791" y="1899304"/>
            <a:ext cx="179832" cy="687014"/>
          </a:xfrm>
          <a:prstGeom prst="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Up Arrow 8"/>
          <p:cNvSpPr/>
          <p:nvPr/>
        </p:nvSpPr>
        <p:spPr>
          <a:xfrm rot="18624627">
            <a:off x="6281014" y="1621000"/>
            <a:ext cx="179832" cy="1463070"/>
          </a:xfrm>
          <a:prstGeom prst="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80048" y="5486400"/>
            <a:ext cx="3801752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sz="1600" dirty="0">
                <a:solidFill>
                  <a:schemeClr val="tx1"/>
                </a:solidFill>
              </a:rPr>
              <a:t>Observe that both data definitions are self-referential in the same way.</a:t>
            </a:r>
          </a:p>
          <a:p>
            <a:r>
              <a:rPr lang="en-US" sz="1600" dirty="0"/>
              <a:t>You could represent pizzas either by lists or structures.</a:t>
            </a:r>
          </a:p>
        </p:txBody>
      </p:sp>
    </p:spTree>
    <p:extLst>
      <p:ext uri="{BB962C8B-B14F-4D97-AF65-F5344CB8AC3E}">
        <p14:creationId xmlns:p14="http://schemas.microsoft.com/office/powerpoint/2010/main" val="3663067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vs. Structures: Templates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pizza-fn : Pizza -&gt; ??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pizza-fn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p)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[(empty? p) 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...]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(... 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(first p)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pizza-fn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(rest p)))]))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pizza-fn : Pizza -&gt; 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pizza-fn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p)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[(plain-pizza? p)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...]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(...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(topped-pizza-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topping p)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pizza-fn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(topped-pizza-base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p)))]))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15</a:t>
            </a:fld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2430378" y="2362200"/>
            <a:ext cx="179832" cy="2133599"/>
          </a:xfrm>
          <a:prstGeom prst="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6386159" y="2360020"/>
            <a:ext cx="179832" cy="2595074"/>
          </a:xfrm>
          <a:prstGeom prst="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5794" y="5562600"/>
            <a:ext cx="34290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sz="1600" dirty="0">
                <a:solidFill>
                  <a:schemeClr val="tx1"/>
                </a:solidFill>
              </a:rPr>
              <a:t>And here are the templates.  Observe that they are also both self-referential in the same way.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27867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Lists vs. Structures: Halting Measures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list representation, we could use "length of the list" as a halting measure</a:t>
            </a:r>
          </a:p>
          <a:p>
            <a:r>
              <a:rPr lang="en-US" dirty="0"/>
              <a:t>For the structure representation, we could use "number of toppings" as a halting measure.</a:t>
            </a:r>
          </a:p>
          <a:p>
            <a:r>
              <a:rPr lang="en-US" dirty="0"/>
              <a:t>These will be a correct halting measure for any function that follows the template.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31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vs. Structures: The Choice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Use structures for compound information with a fixed size or fixed number of components.</a:t>
            </a:r>
          </a:p>
          <a:p>
            <a:r>
              <a:rPr lang="en-US" dirty="0"/>
              <a:t>Use lists for homogeneous sequences of data items.</a:t>
            </a:r>
          </a:p>
          <a:p>
            <a:pPr lvl="1"/>
            <a:r>
              <a:rPr lang="en-US" dirty="0"/>
              <a:t>so we'll use mostly lists</a:t>
            </a:r>
          </a:p>
          <a:p>
            <a:pPr lvl="1"/>
            <a:r>
              <a:rPr lang="en-US" dirty="0"/>
              <a:t>DON’T use lists for data of fixed size or a fixed number of components</a:t>
            </a:r>
          </a:p>
          <a:p>
            <a:r>
              <a:rPr lang="en-US" dirty="0"/>
              <a:t>Each language has its own idioms</a:t>
            </a:r>
          </a:p>
          <a:p>
            <a:pPr lvl="1"/>
            <a:r>
              <a:rPr lang="en-US" dirty="0"/>
              <a:t>some don't have lists at all</a:t>
            </a:r>
          </a:p>
          <a:p>
            <a:pPr lvl="1"/>
            <a:r>
              <a:rPr lang="en-US" dirty="0"/>
              <a:t>some have other ways of representing sequences– use them when possible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10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now be able to</a:t>
            </a:r>
          </a:p>
          <a:p>
            <a:pPr lvl="1"/>
            <a:r>
              <a:rPr lang="en-US" dirty="0"/>
              <a:t>convert a data definition using the </a:t>
            </a:r>
            <a:r>
              <a:rPr lang="en-US" b="1" dirty="0" err="1"/>
              <a:t>ListOfX</a:t>
            </a:r>
            <a:r>
              <a:rPr lang="en-US" b="1" dirty="0"/>
              <a:t> </a:t>
            </a:r>
            <a:r>
              <a:rPr lang="en-US" dirty="0"/>
              <a:t>pattern to a recursive data definition using structures</a:t>
            </a:r>
          </a:p>
          <a:p>
            <a:pPr lvl="1"/>
            <a:r>
              <a:rPr lang="en-US" dirty="0"/>
              <a:t>write a template for a recursive data definition using structures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698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the file 06-1-recursive-structures.rkt in the </a:t>
            </a:r>
            <a:r>
              <a:rPr lang="en-US"/>
              <a:t>Examples folder.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Do Guided Practice 6.1 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5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module we will learn about two related topics:</a:t>
            </a:r>
          </a:p>
          <a:p>
            <a:pPr lvl="1"/>
            <a:r>
              <a:rPr lang="en-US" dirty="0"/>
              <a:t>branching structures, such as trees</a:t>
            </a:r>
          </a:p>
          <a:p>
            <a:pPr lvl="1"/>
            <a:r>
              <a:rPr lang="en-US" dirty="0"/>
              <a:t>mutually recursive data definitions, such as lists of alternating strings and numbers.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29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Lesson 6.1 begins by considering alternative representations for sequence information</a:t>
            </a:r>
          </a:p>
          <a:p>
            <a:pPr lvl="1"/>
            <a:r>
              <a:rPr lang="en-US" dirty="0"/>
              <a:t>This is a warm-up for Lessons 6.2-6.3 </a:t>
            </a:r>
          </a:p>
          <a:p>
            <a:r>
              <a:rPr lang="en-US" dirty="0"/>
              <a:t>Lessons 6.2 and 6.3 show how to represent information that has a naturally branching structure, such as trees</a:t>
            </a:r>
          </a:p>
          <a:p>
            <a:r>
              <a:rPr lang="en-US" dirty="0"/>
              <a:t>Lesson 6.4 introduces mutually-recursive data definitions</a:t>
            </a:r>
          </a:p>
          <a:p>
            <a:r>
              <a:rPr lang="en-US" dirty="0"/>
              <a:t>Lesson 6.5 applies these ideas to S-expressions</a:t>
            </a:r>
          </a:p>
          <a:p>
            <a:pPr lvl="1"/>
            <a:r>
              <a:rPr lang="en-US" dirty="0"/>
              <a:t>S-expressions are nested lists</a:t>
            </a:r>
          </a:p>
          <a:p>
            <a:pPr lvl="1"/>
            <a:r>
              <a:rPr lang="en-US" dirty="0"/>
              <a:t>These are the basis for XML and JSON</a:t>
            </a:r>
          </a:p>
          <a:p>
            <a:r>
              <a:rPr lang="en-US" dirty="0"/>
              <a:t>Lesson 6.6 combines all these ideas into a case study</a:t>
            </a:r>
          </a:p>
          <a:p>
            <a:r>
              <a:rPr lang="en-US" dirty="0"/>
              <a:t>Lesson 6.7 shows how to write halting measures for tree-like structures.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2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400800" y="1757787"/>
            <a:ext cx="1828800" cy="533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Generalization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400800" y="2564470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Over Constants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400800" y="3371153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Over Expressions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6400800" y="4177836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Over Contexts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6400800" y="4984519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Over Data Representations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6400800" y="5791200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Over Method Implementations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14400" y="951104"/>
            <a:ext cx="1828800" cy="5373496"/>
            <a:chOff x="476250" y="951104"/>
            <a:chExt cx="1828800" cy="5373496"/>
          </a:xfrm>
        </p:grpSpPr>
        <p:sp>
          <p:nvSpPr>
            <p:cNvPr id="22" name="Rounded Rectangle 21"/>
            <p:cNvSpPr/>
            <p:nvPr/>
          </p:nvSpPr>
          <p:spPr>
            <a:xfrm>
              <a:off x="476250" y="2564470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Mixed Data</a:t>
              </a: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476250" y="951104"/>
              <a:ext cx="1828800" cy="5334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 Representations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76250" y="1757787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Basics</a:t>
              </a: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76250" y="3371153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Recursive Data</a:t>
              </a: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476250" y="4177836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Functional Data</a:t>
              </a: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476250" y="4984519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Objects &amp; Classes</a:t>
              </a: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476250" y="5791200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Stateful</a:t>
              </a:r>
              <a:r>
                <a:rPr lang="en-US" dirty="0"/>
                <a:t> Objects</a:t>
              </a:r>
            </a:p>
          </p:txBody>
        </p:sp>
        <p:cxnSp>
          <p:nvCxnSpPr>
            <p:cNvPr id="58" name="Straight Arrow Connector 57"/>
            <p:cNvCxnSpPr>
              <a:stCxn id="12" idx="2"/>
              <a:endCxn id="22" idx="0"/>
            </p:cNvCxnSpPr>
            <p:nvPr/>
          </p:nvCxnSpPr>
          <p:spPr>
            <a:xfrm>
              <a:off x="1390650" y="2291187"/>
              <a:ext cx="0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22" idx="2"/>
              <a:endCxn id="27" idx="0"/>
            </p:cNvCxnSpPr>
            <p:nvPr/>
          </p:nvCxnSpPr>
          <p:spPr>
            <a:xfrm>
              <a:off x="1390650" y="3097870"/>
              <a:ext cx="0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3657600" y="951104"/>
            <a:ext cx="1828800" cy="5373496"/>
            <a:chOff x="2598691" y="951104"/>
            <a:chExt cx="1828800" cy="5373496"/>
          </a:xfrm>
        </p:grpSpPr>
        <p:sp>
          <p:nvSpPr>
            <p:cNvPr id="6" name="Rounded Rectangle 5"/>
            <p:cNvSpPr/>
            <p:nvPr/>
          </p:nvSpPr>
          <p:spPr>
            <a:xfrm>
              <a:off x="2598691" y="951104"/>
              <a:ext cx="1828800" cy="5334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Design Strategies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598691" y="1757787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Combine simpler functions</a:t>
              </a: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598691" y="2766140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Use a template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2598691" y="3774493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Divide into Cases</a:t>
              </a: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2598691" y="4782846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Call a more general function</a:t>
              </a: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2598691" y="5791200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Communicate via State</a:t>
              </a:r>
            </a:p>
          </p:txBody>
        </p:sp>
        <p:cxnSp>
          <p:nvCxnSpPr>
            <p:cNvPr id="70" name="Straight Arrow Connector 69"/>
            <p:cNvCxnSpPr>
              <a:stCxn id="13" idx="2"/>
              <a:endCxn id="23" idx="0"/>
            </p:cNvCxnSpPr>
            <p:nvPr/>
          </p:nvCxnSpPr>
          <p:spPr>
            <a:xfrm>
              <a:off x="3513091" y="2291187"/>
              <a:ext cx="0" cy="474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23" idx="2"/>
              <a:endCxn id="28" idx="0"/>
            </p:cNvCxnSpPr>
            <p:nvPr/>
          </p:nvCxnSpPr>
          <p:spPr>
            <a:xfrm>
              <a:off x="3513091" y="3299540"/>
              <a:ext cx="0" cy="474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28" idx="2"/>
              <a:endCxn id="38" idx="0"/>
            </p:cNvCxnSpPr>
            <p:nvPr/>
          </p:nvCxnSpPr>
          <p:spPr>
            <a:xfrm>
              <a:off x="3513091" y="4307893"/>
              <a:ext cx="0" cy="474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38" idx="2"/>
              <a:endCxn id="48" idx="0"/>
            </p:cNvCxnSpPr>
            <p:nvPr/>
          </p:nvCxnSpPr>
          <p:spPr>
            <a:xfrm>
              <a:off x="3513091" y="5316246"/>
              <a:ext cx="0" cy="47495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Straight Arrow Connector 87"/>
          <p:cNvCxnSpPr>
            <a:stCxn id="7" idx="2"/>
            <a:endCxn id="14" idx="0"/>
          </p:cNvCxnSpPr>
          <p:nvPr/>
        </p:nvCxnSpPr>
        <p:spPr>
          <a:xfrm>
            <a:off x="7315200" y="2291187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14" idx="2"/>
            <a:endCxn id="29" idx="0"/>
          </p:cNvCxnSpPr>
          <p:nvPr/>
        </p:nvCxnSpPr>
        <p:spPr>
          <a:xfrm>
            <a:off x="7315200" y="3097870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29" idx="2"/>
            <a:endCxn id="34" idx="0"/>
          </p:cNvCxnSpPr>
          <p:nvPr/>
        </p:nvCxnSpPr>
        <p:spPr>
          <a:xfrm>
            <a:off x="7315200" y="3904553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34" idx="2"/>
            <a:endCxn id="39" idx="0"/>
          </p:cNvCxnSpPr>
          <p:nvPr/>
        </p:nvCxnSpPr>
        <p:spPr>
          <a:xfrm>
            <a:off x="7315200" y="4711236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39" idx="2"/>
            <a:endCxn id="44" idx="0"/>
          </p:cNvCxnSpPr>
          <p:nvPr/>
        </p:nvCxnSpPr>
        <p:spPr>
          <a:xfrm>
            <a:off x="7315200" y="5517919"/>
            <a:ext cx="0" cy="27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ounded Rectangle 102"/>
          <p:cNvSpPr/>
          <p:nvPr/>
        </p:nvSpPr>
        <p:spPr>
          <a:xfrm>
            <a:off x="5791200" y="417704"/>
            <a:ext cx="3048000" cy="1066800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400" dirty="0"/>
              <a:t>Module 06</a:t>
            </a:r>
            <a:endParaRPr lang="en-US" sz="4400" dirty="0">
              <a:solidFill>
                <a:schemeClr val="tx1"/>
              </a:solidFill>
            </a:endParaRPr>
          </a:p>
        </p:txBody>
      </p:sp>
      <p:cxnSp>
        <p:nvCxnSpPr>
          <p:cNvPr id="107" name="Straight Arrow Connector 106"/>
          <p:cNvCxnSpPr>
            <a:stCxn id="27" idx="2"/>
            <a:endCxn id="37" idx="0"/>
          </p:cNvCxnSpPr>
          <p:nvPr/>
        </p:nvCxnSpPr>
        <p:spPr>
          <a:xfrm>
            <a:off x="1828800" y="3904553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37" idx="2"/>
            <a:endCxn id="42" idx="0"/>
          </p:cNvCxnSpPr>
          <p:nvPr/>
        </p:nvCxnSpPr>
        <p:spPr>
          <a:xfrm>
            <a:off x="1828800" y="4711236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42" idx="2"/>
            <a:endCxn id="47" idx="0"/>
          </p:cNvCxnSpPr>
          <p:nvPr/>
        </p:nvCxnSpPr>
        <p:spPr>
          <a:xfrm>
            <a:off x="1828800" y="5517919"/>
            <a:ext cx="0" cy="27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112"/>
          <p:cNvCxnSpPr>
            <a:stCxn id="38" idx="3"/>
            <a:endCxn id="7" idx="1"/>
          </p:cNvCxnSpPr>
          <p:nvPr/>
        </p:nvCxnSpPr>
        <p:spPr>
          <a:xfrm flipV="1">
            <a:off x="5486400" y="2024487"/>
            <a:ext cx="914400" cy="3025059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87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/>
              <a:t>We've already studied how to represent sequences of data using lists.  </a:t>
            </a:r>
          </a:p>
          <a:p>
            <a:pPr>
              <a:spcBef>
                <a:spcPts val="0"/>
              </a:spcBef>
              <a:defRPr/>
            </a:pPr>
            <a:r>
              <a:rPr lang="en-US" dirty="0"/>
              <a:t>In this lesson, we will explore how to represent sequences of data using structures, like those we studied in Week 1, instead of lists.  </a:t>
            </a:r>
          </a:p>
          <a:p>
            <a:pPr>
              <a:spcBef>
                <a:spcPts val="0"/>
              </a:spcBef>
              <a:defRPr/>
            </a:pPr>
            <a:r>
              <a:rPr lang="en-US" dirty="0"/>
              <a:t>This is useful because many widely-used languages do not have built-in lists that we can use.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510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 for this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 the student should be able to:</a:t>
            </a:r>
          </a:p>
          <a:p>
            <a:pPr lvl="1"/>
            <a:r>
              <a:rPr lang="en-US" dirty="0"/>
              <a:t>convert a data definition using the </a:t>
            </a:r>
            <a:r>
              <a:rPr lang="en-US" b="1" dirty="0" err="1"/>
              <a:t>ListOfX</a:t>
            </a:r>
            <a:r>
              <a:rPr lang="en-US" b="1" dirty="0"/>
              <a:t> </a:t>
            </a:r>
            <a:r>
              <a:rPr lang="en-US" dirty="0"/>
              <a:t>pattern to a recursive data definition using structures</a:t>
            </a:r>
          </a:p>
          <a:p>
            <a:pPr lvl="1"/>
            <a:r>
              <a:rPr lang="en-US" dirty="0"/>
              <a:t>write a template for a recursive data definition using structures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4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Recall our pizzas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A Topping is a String.</a:t>
            </a:r>
          </a:p>
          <a:p>
            <a:pPr marL="0" indent="0"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A Pizza is a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ListOfTopping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interp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: a pizza is a list of toppings, listed from top to bottom</a:t>
            </a:r>
          </a:p>
          <a:p>
            <a:pPr marL="0" indent="0"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pizza-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: Pizza -&gt; ??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 Given a Pizza, produce ....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(define (pizza-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p)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    [(empty? p) ...]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    [else (... (first p)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            (pizza-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(rest p)))]))</a:t>
            </a:r>
          </a:p>
          <a:p>
            <a:pPr marL="0" indent="0"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Examples: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plain-pizza empty)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cheese-pizza (list "cheese"))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anchovices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-cheese-pizza (list "anchovies" "cheese")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17474" y="2819400"/>
            <a:ext cx="3293125" cy="1600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In Module 4, we represented a pizza as a list of toppings.  This week, we will use this example to study the structure representation.</a:t>
            </a:r>
          </a:p>
        </p:txBody>
      </p:sp>
    </p:spTree>
    <p:extLst>
      <p:ext uri="{BB962C8B-B14F-4D97-AF65-F5344CB8AC3E}">
        <p14:creationId xmlns:p14="http://schemas.microsoft.com/office/powerpoint/2010/main" val="3546907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Racket didn't have cons?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If Racket didn't have </a:t>
            </a:r>
            <a:r>
              <a:rPr lang="en-US" sz="2400" b="1" dirty="0"/>
              <a:t>cons</a:t>
            </a:r>
            <a:r>
              <a:rPr lang="en-US" sz="2400" dirty="0"/>
              <a:t>, we could still represent pizzas as mixed data, using a structure to represent a non-empty pizza.  </a:t>
            </a:r>
          </a:p>
          <a:p>
            <a:r>
              <a:rPr lang="en-US" sz="2400" dirty="0"/>
              <a:t>On the next slide, we'll see what the data definition would look like. </a:t>
            </a:r>
          </a:p>
          <a:p>
            <a:r>
              <a:rPr lang="en-US" sz="2400" dirty="0"/>
              <a:t>We haven't written the template yet; we'll get to that soon.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70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Racket didn't have cons?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>
                <a:cs typeface="Consolas" pitchFamily="49" charset="0"/>
              </a:rPr>
              <a:t>We could still write a data definition:</a:t>
            </a:r>
          </a:p>
          <a:p>
            <a:pPr>
              <a:spcBef>
                <a:spcPts val="0"/>
              </a:spcBef>
              <a:buNone/>
            </a:pPr>
            <a:endParaRPr lang="en-US" dirty="0"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(define-</a:t>
            </a: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plain-pizza ())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(define-struct topped-pizza (topping base))</a:t>
            </a:r>
          </a:p>
          <a:p>
            <a:pPr>
              <a:spcBef>
                <a:spcPts val="0"/>
              </a:spcBef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A Topping is a String.</a:t>
            </a:r>
          </a:p>
          <a:p>
            <a:pPr>
              <a:spcBef>
                <a:spcPts val="0"/>
              </a:spcBef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A Pizza is either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-- (make-plain-pizza)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-- (make-topped-pizza Topping Pizza)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Interp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(make-plain-pizza)  represents a pizza with no toppings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(make-topped-pizza t p) represents a pizza like p,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           but with topping t added on top.</a:t>
            </a:r>
          </a:p>
          <a:p>
            <a:pPr>
              <a:spcBef>
                <a:spcPts val="0"/>
              </a:spcBef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629400" y="1981200"/>
            <a:ext cx="2438400" cy="2057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This representation, using a set of alternatives each of which is a </a:t>
            </a:r>
            <a:r>
              <a:rPr lang="en-US" sz="1400" dirty="0" err="1">
                <a:solidFill>
                  <a:schemeClr val="tx1"/>
                </a:solidFill>
              </a:rPr>
              <a:t>struct</a:t>
            </a:r>
            <a:r>
              <a:rPr lang="en-US" sz="1400" dirty="0">
                <a:solidFill>
                  <a:schemeClr val="tx1"/>
                </a:solidFill>
              </a:rPr>
              <a:t>, is a standard strategy, sometimes called the "sum of products" representation.  HINT:  You won't go </a:t>
            </a:r>
            <a:r>
              <a:rPr lang="en-US" sz="1400">
                <a:solidFill>
                  <a:schemeClr val="tx1"/>
                </a:solidFill>
              </a:rPr>
              <a:t>wrong if </a:t>
            </a:r>
            <a:r>
              <a:rPr lang="en-US" sz="1400" dirty="0">
                <a:solidFill>
                  <a:schemeClr val="tx1"/>
                </a:solidFill>
              </a:rPr>
              <a:t>you use this as your default representation for data in Racket.</a:t>
            </a:r>
          </a:p>
        </p:txBody>
      </p:sp>
    </p:spTree>
    <p:extLst>
      <p:ext uri="{BB962C8B-B14F-4D97-AF65-F5344CB8AC3E}">
        <p14:creationId xmlns:p14="http://schemas.microsoft.com/office/powerpoint/2010/main" val="40195622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4943e11653bfe799f564f7ca772caa6e14ec9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</TotalTime>
  <Words>1314</Words>
  <Application>Microsoft Office PowerPoint</Application>
  <PresentationFormat>On-screen Show (4:3)</PresentationFormat>
  <Paragraphs>228</Paragraphs>
  <Slides>19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Consolas</vt:lpstr>
      <vt:lpstr>Courier New</vt:lpstr>
      <vt:lpstr>Helvetica Neue</vt:lpstr>
      <vt:lpstr>1_Office Theme</vt:lpstr>
      <vt:lpstr>Lists vs. Structures</vt:lpstr>
      <vt:lpstr>Module Introduction</vt:lpstr>
      <vt:lpstr>Module Outline</vt:lpstr>
      <vt:lpstr>PowerPoint Presentation</vt:lpstr>
      <vt:lpstr>Lesson Introduction</vt:lpstr>
      <vt:lpstr>Learning Objectives for this Lesson</vt:lpstr>
      <vt:lpstr>Recall our pizzas</vt:lpstr>
      <vt:lpstr>What if Racket didn't have cons?</vt:lpstr>
      <vt:lpstr>What if Racket didn't have cons?</vt:lpstr>
      <vt:lpstr>This data definition is self-referential</vt:lpstr>
      <vt:lpstr>Examples</vt:lpstr>
      <vt:lpstr>Template for pizza functions</vt:lpstr>
      <vt:lpstr>This template is self-referential</vt:lpstr>
      <vt:lpstr>Lists vs Structures: Data Definitions</vt:lpstr>
      <vt:lpstr>Lists vs. Structures: Templates</vt:lpstr>
      <vt:lpstr>Lists vs. Structures: Halting Measures</vt:lpstr>
      <vt:lpstr>Lists vs. Structures: The Choice</vt:lpstr>
      <vt:lpstr>Summary</vt:lpstr>
      <vt:lpstr>Next Steps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 vs. Structures</dc:title>
  <dc:creator>Mitch</dc:creator>
  <cp:lastModifiedBy>Mitchell Wand</cp:lastModifiedBy>
  <cp:revision>25</cp:revision>
  <dcterms:created xsi:type="dcterms:W3CDTF">2012-09-27T03:54:02Z</dcterms:created>
  <dcterms:modified xsi:type="dcterms:W3CDTF">2016-09-06T02:09:37Z</dcterms:modified>
</cp:coreProperties>
</file>